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science.ro/sinaia2013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" y="0"/>
            <a:ext cx="6234448" cy="208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8586"/>
            <a:ext cx="2147888" cy="22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3151188"/>
            <a:ext cx="6924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2" y="4499020"/>
            <a:ext cx="4333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51824"/>
            <a:ext cx="2069458" cy="198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5" y="6324600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4671" y="6289183"/>
            <a:ext cx="626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partially supported by                      under Contract 32/2011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3552"/>
            <a:ext cx="443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The main NTD array</a:t>
            </a:r>
            <a:r>
              <a:rPr lang="en-US" sz="2800" dirty="0" smtClean="0"/>
              <a:t>, Z/</a:t>
            </a:r>
            <a:r>
              <a:rPr lang="el-GR" sz="2800" dirty="0" smtClean="0"/>
              <a:t>β≥</a:t>
            </a:r>
            <a:r>
              <a:rPr lang="en-US" sz="2800" dirty="0" smtClean="0"/>
              <a:t>5</a:t>
            </a:r>
            <a:endParaRPr lang="en-GB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7" y="626772"/>
            <a:ext cx="882967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2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" y="1150189"/>
            <a:ext cx="9067799" cy="537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81000"/>
            <a:ext cx="596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NTD’s calibration, etching and scanning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55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6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2. The Very High Charge Catcher (flexible) NTD array</a:t>
            </a:r>
            <a:r>
              <a:rPr lang="en-US" sz="2400" dirty="0" smtClean="0"/>
              <a:t>,</a:t>
            </a:r>
            <a:r>
              <a:rPr lang="en-US" sz="2400" dirty="0"/>
              <a:t> Z/</a:t>
            </a:r>
            <a:r>
              <a:rPr lang="el-GR" sz="2400" dirty="0"/>
              <a:t>β≥</a:t>
            </a:r>
            <a:r>
              <a:rPr lang="en-US" sz="2400" dirty="0" smtClean="0"/>
              <a:t>50… </a:t>
            </a:r>
            <a:endParaRPr lang="en-GB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833937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7" y="1500389"/>
            <a:ext cx="38766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1" y="4953000"/>
            <a:ext cx="3681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 to be deployed close to the vertex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2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206945"/>
            <a:ext cx="883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3. The monopole trapping detectors </a:t>
            </a:r>
            <a:r>
              <a:rPr lang="en-US" sz="2400" dirty="0" smtClean="0"/>
              <a:t>will be deployed in the </a:t>
            </a:r>
            <a:r>
              <a:rPr lang="en-US" sz="2400" dirty="0" err="1" smtClean="0"/>
              <a:t>LHCb</a:t>
            </a:r>
            <a:r>
              <a:rPr lang="en-US" sz="2400" dirty="0" smtClean="0"/>
              <a:t> cavern. They will consists in closely packed Al bars. The binding energy of monopoles in </a:t>
            </a:r>
            <a:r>
              <a:rPr lang="en-US" sz="2400" dirty="0" smtClean="0"/>
              <a:t>nuclei with finite magnetic dipole moments  </a:t>
            </a:r>
            <a:r>
              <a:rPr lang="en-US" sz="2400" dirty="0" smtClean="0"/>
              <a:t>~ few 100 </a:t>
            </a:r>
            <a:r>
              <a:rPr lang="en-US" sz="2400" dirty="0" err="1" smtClean="0"/>
              <a:t>keV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After exposure some of them will be transferred to the SQUID magnetometer at ETH Zurich, able to detect magnetic fields corresponding to </a:t>
            </a:r>
            <a:r>
              <a:rPr lang="en-US" sz="2400" dirty="0" err="1" smtClean="0"/>
              <a:t>g</a:t>
            </a:r>
            <a:r>
              <a:rPr lang="en-US" sz="2400" baseline="-25000" dirty="0" err="1" smtClean="0"/>
              <a:t>D</a:t>
            </a:r>
            <a:r>
              <a:rPr lang="en-US" sz="2400" dirty="0" smtClean="0"/>
              <a:t> ≥ 0.1.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Other trapping detectors will be moved to SNOLAB (2km underground) in order to measure possible Massive </a:t>
            </a:r>
            <a:r>
              <a:rPr lang="en-US" sz="2400" dirty="0" err="1" smtClean="0"/>
              <a:t>Supersymetric</a:t>
            </a:r>
            <a:r>
              <a:rPr lang="en-US" sz="2400" dirty="0" smtClean="0"/>
              <a:t> </a:t>
            </a:r>
            <a:r>
              <a:rPr lang="en-US" sz="2400" dirty="0" smtClean="0"/>
              <a:t>Particle decays. </a:t>
            </a:r>
            <a:endParaRPr lang="en-GB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440458" cy="24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1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5513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The </a:t>
            </a:r>
            <a:r>
              <a:rPr lang="en-US" sz="2400" u="sng" dirty="0" err="1" smtClean="0"/>
              <a:t>TimePix</a:t>
            </a:r>
            <a:r>
              <a:rPr lang="en-US" sz="2400" u="sng" dirty="0" smtClean="0"/>
              <a:t> radiation background monitor</a:t>
            </a:r>
            <a:endParaRPr lang="en-GB" sz="2400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26666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1146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02964"/>
            <a:ext cx="31527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2862"/>
            <a:ext cx="5342864" cy="173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71600"/>
            <a:ext cx="5938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Introduction: basic information on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Detection techniques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Expected sensitivity (results)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timeline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 virtual tour inside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56453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1521" y="362755"/>
            <a:ext cx="220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Monopole searches have been performed at many  particle accelerators….</a:t>
            </a:r>
          </a:p>
          <a:p>
            <a:endParaRPr lang="en-US" dirty="0"/>
          </a:p>
          <a:p>
            <a:r>
              <a:rPr lang="en-US" dirty="0" smtClean="0"/>
              <a:t>14 experiments used plastic NTDs</a:t>
            </a:r>
          </a:p>
          <a:p>
            <a:endParaRPr lang="en-US" dirty="0"/>
          </a:p>
          <a:p>
            <a:r>
              <a:rPr lang="en-US" dirty="0" smtClean="0"/>
              <a:t>3 experiments used emulsions</a:t>
            </a:r>
          </a:p>
          <a:p>
            <a:endParaRPr lang="en-US" dirty="0"/>
          </a:p>
          <a:p>
            <a:r>
              <a:rPr lang="en-US" dirty="0" smtClean="0"/>
              <a:t>3 experiments used induction</a:t>
            </a:r>
          </a:p>
          <a:p>
            <a:endParaRPr lang="en-US" dirty="0"/>
          </a:p>
          <a:p>
            <a:r>
              <a:rPr lang="en-US" dirty="0" smtClean="0"/>
              <a:t>11 experiments used counters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9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56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Some recent results from recent (past 5 years) experiments</a:t>
            </a:r>
            <a:endParaRPr lang="en-GB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686175" cy="359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42786"/>
            <a:ext cx="4983411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1" y="381000"/>
            <a:ext cx="8596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MoEDAL</a:t>
            </a:r>
            <a:r>
              <a:rPr lang="en-US" sz="2400" dirty="0" smtClean="0"/>
              <a:t> sensitivity for monopoles and highly ionizing exotic massive particles  (4 years of exposure, ~ 20 fb</a:t>
            </a:r>
            <a:r>
              <a:rPr lang="en-US" sz="2400" baseline="30000" dirty="0" smtClean="0"/>
              <a:t>-1 </a:t>
            </a:r>
            <a:r>
              <a:rPr lang="en-US" sz="2400" dirty="0" smtClean="0"/>
              <a:t>integrated </a:t>
            </a:r>
            <a:r>
              <a:rPr lang="en-US" sz="2400" i="1" dirty="0" smtClean="0"/>
              <a:t>L </a:t>
            </a:r>
            <a:r>
              <a:rPr lang="en-US" sz="2400" dirty="0" smtClean="0"/>
              <a:t>at</a:t>
            </a:r>
          </a:p>
          <a:p>
            <a:r>
              <a:rPr lang="en-US" sz="2400" dirty="0" smtClean="0"/>
              <a:t>14 </a:t>
            </a:r>
            <a:r>
              <a:rPr lang="en-US" sz="2400" dirty="0" err="1" smtClean="0"/>
              <a:t>TeV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58" y="1651716"/>
            <a:ext cx="4662590" cy="314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" y="1687499"/>
            <a:ext cx="4361748" cy="29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2" y="5029200"/>
            <a:ext cx="859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MoEDAL</a:t>
            </a:r>
            <a:r>
              <a:rPr lang="en-US" dirty="0" smtClean="0"/>
              <a:t> is background free (in the Standard Model), so a single event could </a:t>
            </a:r>
            <a:r>
              <a:rPr lang="en-US" dirty="0" err="1" smtClean="0"/>
              <a:t>significate</a:t>
            </a:r>
            <a:r>
              <a:rPr lang="en-US" dirty="0" smtClean="0"/>
              <a:t> a discovery. This is not the case of the other LHC experiments.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71600"/>
            <a:ext cx="5938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Introduction: basic information on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Detection techniques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Expected sensitivity (results)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MoEDAL</a:t>
            </a:r>
            <a:r>
              <a:rPr lang="en-US" sz="2400" dirty="0" smtClean="0"/>
              <a:t> timeline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 virtual tour inside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6668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604113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Outlook:</a:t>
            </a:r>
            <a:r>
              <a:rPr lang="en-US" sz="2800" dirty="0" smtClean="0"/>
              <a:t>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0"/>
            <a:ext cx="5938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Introduction: basic information on </a:t>
            </a:r>
            <a:r>
              <a:rPr lang="en-US" sz="2400" dirty="0" err="1" smtClean="0"/>
              <a:t>MoEDAL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Detection techniques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Expected sensitivity (results)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MoEDAL</a:t>
            </a:r>
            <a:r>
              <a:rPr lang="en-US" sz="2400" dirty="0" smtClean="0"/>
              <a:t> timeline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 virtual tour inside </a:t>
            </a:r>
            <a:r>
              <a:rPr lang="en-US" sz="2400" dirty="0" err="1" smtClean="0"/>
              <a:t>MoEDAL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603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457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50" y="333306"/>
            <a:ext cx="2128837" cy="195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9" y="1676400"/>
            <a:ext cx="6762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3" y="3238900"/>
            <a:ext cx="6886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35" y="2769628"/>
            <a:ext cx="203296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" y="5076892"/>
            <a:ext cx="6985112" cy="90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85" y="4799936"/>
            <a:ext cx="2032965" cy="156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1670"/>
            <a:ext cx="8001000" cy="10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971800"/>
            <a:ext cx="8001000" cy="187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5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71600"/>
            <a:ext cx="5938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Introduction: basic information on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Detection techniques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Expected sensitivity (results)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timeline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 virtual tour inside </a:t>
            </a:r>
            <a:r>
              <a:rPr lang="en-US" sz="2400" dirty="0" err="1" smtClean="0"/>
              <a:t>MoEDAL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14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71600"/>
            <a:ext cx="5938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Introduction: basic information on </a:t>
            </a:r>
            <a:r>
              <a:rPr lang="en-US" sz="2400" dirty="0" err="1" smtClean="0">
                <a:solidFill>
                  <a:prstClr val="black"/>
                </a:solidFill>
              </a:rPr>
              <a:t>MoEDAL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Detection techniques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Expected sensitivity (results)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timeline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 virtual tour inside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634" y="22415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MoEDAL’s</a:t>
            </a:r>
            <a:r>
              <a:rPr lang="en-US" sz="2400" b="1" dirty="0" smtClean="0"/>
              <a:t> main physics goal is to look for Magnetic Monopoles produced in </a:t>
            </a:r>
            <a:r>
              <a:rPr lang="en-US" sz="2400" b="1" i="1" dirty="0" err="1" smtClean="0"/>
              <a:t>pp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interactions at LHC energies, but not only…</a:t>
            </a:r>
            <a:endParaRPr lang="en-GB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" y="1219200"/>
            <a:ext cx="9144000" cy="550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1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65107"/>
            <a:ext cx="745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MoEDAL</a:t>
            </a:r>
            <a:r>
              <a:rPr lang="en-US" sz="2400" dirty="0" smtClean="0"/>
              <a:t> is the 7</a:t>
            </a:r>
            <a:r>
              <a:rPr lang="en-US" sz="2400" baseline="30000" dirty="0" smtClean="0"/>
              <a:t>th </a:t>
            </a:r>
            <a:r>
              <a:rPr lang="en-US" sz="2400" dirty="0" smtClean="0"/>
              <a:t>LHC experiment, approved in May 2010.</a:t>
            </a: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36" y="751581"/>
            <a:ext cx="5082063" cy="60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6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3" y="591070"/>
            <a:ext cx="8898157" cy="532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9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" y="762000"/>
            <a:ext cx="9076067" cy="528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5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" y="838200"/>
            <a:ext cx="9159266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41599"/>
            <a:ext cx="721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50 physicists from 20 institutes in 12 countries (Sweden recently joined)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5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371600"/>
            <a:ext cx="593842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Introduction: basic information on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Detection techniques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Expected sensitivity (results)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timeline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 virtual tour inside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MoEDAL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407</Words>
  <Application>Microsoft Office PowerPoint</Application>
  <PresentationFormat>On-screen Show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 Popa</dc:creator>
  <cp:lastModifiedBy>Vlad Popa</cp:lastModifiedBy>
  <cp:revision>39</cp:revision>
  <dcterms:created xsi:type="dcterms:W3CDTF">2006-08-16T00:00:00Z</dcterms:created>
  <dcterms:modified xsi:type="dcterms:W3CDTF">2013-10-16T14:33:37Z</dcterms:modified>
</cp:coreProperties>
</file>